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8848" autoAdjust="0"/>
  </p:normalViewPr>
  <p:slideViewPr>
    <p:cSldViewPr snapToGrid="0" snapToObjects="1">
      <p:cViewPr varScale="1">
        <p:scale>
          <a:sx n="75" d="100"/>
          <a:sy n="75" d="100"/>
        </p:scale>
        <p:origin x="1094"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11/27/2022</a:t>
            </a:fld>
            <a:endParaRPr lang="en-US"/>
          </a:p>
        </p:txBody>
      </p:sp>
      <p:sp>
        <p:nvSpPr>
          <p:cNvPr id="4" name="Footer Placeholder 3">
            <a:extLst>
              <a:ext uri="{FF2B5EF4-FFF2-40B4-BE49-F238E27FC236}">
                <a16:creationId xmlns=""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11/27/2022</a:t>
            </a:fld>
            <a:endParaRPr lang="en-US"/>
          </a:p>
        </p:txBody>
      </p:sp>
      <p:sp>
        <p:nvSpPr>
          <p:cNvPr id="5" name="Footer Placeholder 4">
            <a:extLst>
              <a:ext uri="{FF2B5EF4-FFF2-40B4-BE49-F238E27FC236}">
                <a16:creationId xmlns=""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11/27/2022</a:t>
            </a:fld>
            <a:endParaRPr lang="en-US"/>
          </a:p>
        </p:txBody>
      </p:sp>
      <p:sp>
        <p:nvSpPr>
          <p:cNvPr id="5" name="Footer Placeholder 4">
            <a:extLst>
              <a:ext uri="{FF2B5EF4-FFF2-40B4-BE49-F238E27FC236}">
                <a16:creationId xmlns=""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11/27/2022</a:t>
            </a:fld>
            <a:endParaRPr lang="en-US"/>
          </a:p>
        </p:txBody>
      </p:sp>
      <p:sp>
        <p:nvSpPr>
          <p:cNvPr id="5" name="Footer Placeholder 4">
            <a:extLst>
              <a:ext uri="{FF2B5EF4-FFF2-40B4-BE49-F238E27FC236}">
                <a16:creationId xmlns=""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11/27/2022</a:t>
            </a:fld>
            <a:endParaRPr lang="en-US"/>
          </a:p>
        </p:txBody>
      </p:sp>
      <p:sp>
        <p:nvSpPr>
          <p:cNvPr id="5" name="Footer Placeholder 4">
            <a:extLst>
              <a:ext uri="{FF2B5EF4-FFF2-40B4-BE49-F238E27FC236}">
                <a16:creationId xmlns=""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11/27/2022</a:t>
            </a:fld>
            <a:endParaRPr lang="en-US"/>
          </a:p>
        </p:txBody>
      </p:sp>
      <p:sp>
        <p:nvSpPr>
          <p:cNvPr id="6" name="Footer Placeholder 5">
            <a:extLst>
              <a:ext uri="{FF2B5EF4-FFF2-40B4-BE49-F238E27FC236}">
                <a16:creationId xmlns=""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11/27/2022</a:t>
            </a:fld>
            <a:endParaRPr lang="en-US"/>
          </a:p>
        </p:txBody>
      </p:sp>
      <p:sp>
        <p:nvSpPr>
          <p:cNvPr id="8" name="Footer Placeholder 7">
            <a:extLst>
              <a:ext uri="{FF2B5EF4-FFF2-40B4-BE49-F238E27FC236}">
                <a16:creationId xmlns=""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11/27/2022</a:t>
            </a:fld>
            <a:endParaRPr lang="en-US"/>
          </a:p>
        </p:txBody>
      </p:sp>
      <p:sp>
        <p:nvSpPr>
          <p:cNvPr id="4" name="Footer Placeholder 3">
            <a:extLst>
              <a:ext uri="{FF2B5EF4-FFF2-40B4-BE49-F238E27FC236}">
                <a16:creationId xmlns=""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11/27/2022</a:t>
            </a:fld>
            <a:endParaRPr lang="en-US"/>
          </a:p>
        </p:txBody>
      </p:sp>
      <p:sp>
        <p:nvSpPr>
          <p:cNvPr id="3" name="Footer Placeholder 2">
            <a:extLst>
              <a:ext uri="{FF2B5EF4-FFF2-40B4-BE49-F238E27FC236}">
                <a16:creationId xmlns=""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11/27/2022</a:t>
            </a:fld>
            <a:endParaRPr lang="en-US"/>
          </a:p>
        </p:txBody>
      </p:sp>
      <p:sp>
        <p:nvSpPr>
          <p:cNvPr id="6" name="Footer Placeholder 5">
            <a:extLst>
              <a:ext uri="{FF2B5EF4-FFF2-40B4-BE49-F238E27FC236}">
                <a16:creationId xmlns=""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11/27/2022</a:t>
            </a:fld>
            <a:endParaRPr lang="en-US"/>
          </a:p>
        </p:txBody>
      </p:sp>
      <p:sp>
        <p:nvSpPr>
          <p:cNvPr id="6" name="Footer Placeholder 5">
            <a:extLst>
              <a:ext uri="{FF2B5EF4-FFF2-40B4-BE49-F238E27FC236}">
                <a16:creationId xmlns=""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bigayass/Falcon9Prediction/blob/master/EDA%20with%20SQL.ipynb" TargetMode="External"/><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2C36AF9D-A911-994B-90EA-013D4CDA5604}"/>
              </a:ext>
            </a:extLst>
          </p:cNvPr>
          <p:cNvSpPr txBox="1"/>
          <p:nvPr/>
        </p:nvSpPr>
        <p:spPr>
          <a:xfrm>
            <a:off x="2099843" y="4835596"/>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Yassir AZELMAD</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3</a:t>
            </a:r>
            <a:r>
              <a:rPr lang="en-US" baseline="30000" dirty="0" smtClean="0">
                <a:solidFill>
                  <a:schemeClr val="bg2"/>
                </a:solidFill>
                <a:latin typeface="Abadi" panose="020B0604020104020204" pitchFamily="34" charset="0"/>
                <a:ea typeface="SF Pro" pitchFamily="2" charset="0"/>
                <a:cs typeface="SF Pro" pitchFamily="2" charset="0"/>
              </a:rPr>
              <a:t>rd</a:t>
            </a:r>
            <a:r>
              <a:rPr lang="en-US" dirty="0" smtClean="0">
                <a:solidFill>
                  <a:schemeClr val="bg2"/>
                </a:solidFill>
                <a:latin typeface="Abadi" panose="020B0604020104020204" pitchFamily="34" charset="0"/>
                <a:ea typeface="SF Pro" pitchFamily="2" charset="0"/>
                <a:cs typeface="SF Pro" pitchFamily="2" charset="0"/>
              </a:rPr>
              <a:t> November 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 xmlns:a16="http://schemas.microsoft.com/office/drawing/2014/main" id="{4F94DBE5-2DCC-401E-95AA-12E04A97FBA6}"/>
              </a:ext>
            </a:extLst>
          </p:cNvPr>
          <p:cNvPicPr>
            <a:picLocks noChangeAspect="1"/>
          </p:cNvPicPr>
          <p:nvPr/>
        </p:nvPicPr>
        <p:blipFill>
          <a:blip r:embed="rId3"/>
          <a:stretch>
            <a:fillRect/>
          </a:stretch>
        </p:blipFill>
        <p:spPr>
          <a:xfrm>
            <a:off x="2972620" y="667917"/>
            <a:ext cx="2104103" cy="629183"/>
          </a:xfrm>
          <a:prstGeom prst="rect">
            <a:avLst/>
          </a:prstGeom>
        </p:spPr>
      </p:pic>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9973" y="4670687"/>
            <a:ext cx="1021898" cy="976148"/>
          </a:xfrm>
          <a:prstGeom prst="rect">
            <a:avLst/>
          </a:prstGeom>
          <a:ln>
            <a:noFill/>
          </a:ln>
          <a:effectLst>
            <a:softEdge rad="112500"/>
          </a:effectLst>
        </p:spPr>
      </p:pic>
      <p:pic>
        <p:nvPicPr>
          <p:cNvPr id="1038" name="Picture 14" descr="Ibm Logo Png - Ibm Logo White Vector, Transparent Png - 3282x1325(#4569767)  - PngFi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9973" y="631538"/>
            <a:ext cx="1444685" cy="651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7611629"/>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dirty="0" smtClean="0">
                <a:solidFill>
                  <a:srgbClr val="1C7DDB"/>
                </a:solidFill>
                <a:latin typeface="Abadi" panose="020B0604020104020204" pitchFamily="34" charset="0"/>
              </a:rPr>
              <a:t>github.com/bigayass/Falcon9Prediction/blob/master/Data%20Wrangling.ipynb</a:t>
            </a:r>
            <a:endParaRPr lang="en-US" dirty="0" smtClean="0"/>
          </a:p>
          <a:p>
            <a:endParaRPr lang="en-US" dirty="0"/>
          </a:p>
        </p:txBody>
      </p:sp>
      <p:sp>
        <p:nvSpPr>
          <p:cNvPr id="8" name="Title 1">
            <a:extLst>
              <a:ext uri="{FF2B5EF4-FFF2-40B4-BE49-F238E27FC236}">
                <a16:creationId xmlns=""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336215"/>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https://github.com/bigayass/Falcon9Prediction/blob/master/EDA%20with%20Data%20Visualization.ipynb</a:t>
            </a:r>
            <a:endParaRPr lang="en-US" dirty="0"/>
          </a:p>
        </p:txBody>
      </p:sp>
      <p:pic>
        <p:nvPicPr>
          <p:cNvPr id="7" name="Picture 6">
            <a:extLst>
              <a:ext uri="{FF2B5EF4-FFF2-40B4-BE49-F238E27FC236}">
                <a16:creationId xmlns="" xmlns:a16="http://schemas.microsoft.com/office/drawing/2014/main" id="{A057CF71-3EE2-44BF-9595-C18CAEFC4E4D}"/>
              </a:ext>
            </a:extLst>
          </p:cNvPr>
          <p:cNvPicPr>
            <a:picLocks noChangeAspect="1"/>
          </p:cNvPicPr>
          <p:nvPr/>
        </p:nvPicPr>
        <p:blipFill>
          <a:blip r:embed="rId3"/>
          <a:stretch>
            <a:fillRect/>
          </a:stretch>
        </p:blipFill>
        <p:spPr>
          <a:xfrm>
            <a:off x="756549" y="3758857"/>
            <a:ext cx="5000794" cy="2757382"/>
          </a:xfrm>
          <a:prstGeom prst="rect">
            <a:avLst/>
          </a:prstGeom>
        </p:spPr>
      </p:pic>
      <p:pic>
        <p:nvPicPr>
          <p:cNvPr id="9" name="Picture 8">
            <a:extLst>
              <a:ext uri="{FF2B5EF4-FFF2-40B4-BE49-F238E27FC236}">
                <a16:creationId xmlns=""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396720"/>
            <a:ext cx="9745589" cy="515293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a:t>
            </a:r>
            <a:r>
              <a:rPr lang="en-US" sz="2200" dirty="0" smtClean="0">
                <a:solidFill>
                  <a:schemeClr val="accent3">
                    <a:lumMod val="25000"/>
                  </a:schemeClr>
                </a:solidFill>
                <a:latin typeface="Abadi"/>
              </a:rPr>
              <a:t>is </a:t>
            </a:r>
            <a:r>
              <a:rPr lang="en-US" sz="2200" dirty="0" smtClean="0">
                <a:solidFill>
                  <a:srgbClr val="1C7DDB"/>
                </a:solidFill>
                <a:latin typeface="Abadi"/>
                <a:hlinkClick r:id="rId3"/>
              </a:rPr>
              <a:t>https</a:t>
            </a:r>
            <a:r>
              <a:rPr lang="en-US" sz="2200" dirty="0">
                <a:solidFill>
                  <a:srgbClr val="1C7DDB"/>
                </a:solidFill>
                <a:latin typeface="Abadi"/>
                <a:hlinkClick r:id="rId3"/>
              </a:rPr>
              <a:t>://</a:t>
            </a:r>
            <a:r>
              <a:rPr lang="en-US" sz="2200" dirty="0" smtClean="0">
                <a:solidFill>
                  <a:srgbClr val="1C7DDB"/>
                </a:solidFill>
                <a:latin typeface="Abadi"/>
                <a:hlinkClick r:id="rId3"/>
              </a:rPr>
              <a:t>github.com/bigayass/Falcon9Prediction/blob/master/EDA%20with%20SQL.ipynb</a:t>
            </a:r>
            <a:endParaRPr lang="en-US" sz="2200" dirty="0" smtClean="0">
              <a:solidFill>
                <a:schemeClr val="accent3">
                  <a:lumMod val="25000"/>
                </a:schemeClr>
              </a:solidFill>
              <a:latin typeface="Abadi"/>
            </a:endParaRPr>
          </a:p>
          <a:p>
            <a:pPr marL="0" indent="0">
              <a:lnSpc>
                <a:spcPct val="100000"/>
              </a:lnSpc>
              <a:spcBef>
                <a:spcPts val="1400"/>
              </a:spcBef>
              <a:buNone/>
            </a:pPr>
            <a:endParaRPr lang="en-US"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1031267" y="1825625"/>
            <a:ext cx="10581613"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https://github.com/bigayass/Falcon9Prediction/blob/master/spacex_dash_app.py</a:t>
            </a:r>
            <a:endParaRPr lang="en-US" dirty="0"/>
          </a:p>
        </p:txBody>
      </p:sp>
      <p:sp>
        <p:nvSpPr>
          <p:cNvPr id="3" name="Title 1">
            <a:extLst>
              <a:ext uri="{FF2B5EF4-FFF2-40B4-BE49-F238E27FC236}">
                <a16:creationId xmlns=""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https://github.com/bigayass/Falcon9Prediction/blob/master/Machine%20Learning%20Prediction.ipynb</a:t>
            </a:r>
            <a:endParaRPr lang="en-US" dirty="0"/>
          </a:p>
        </p:txBody>
      </p:sp>
      <p:sp>
        <p:nvSpPr>
          <p:cNvPr id="3" name="Title 1">
            <a:extLst>
              <a:ext uri="{FF2B5EF4-FFF2-40B4-BE49-F238E27FC236}">
                <a16:creationId xmlns=""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 xmlns:a16="http://schemas.microsoft.com/office/drawing/2014/main" id="{2E442304-DDBD-4F7B-8017-36BCC863FB4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a:t>
            </a:r>
            <a:r>
              <a:rPr lang="en-US" sz="3200" kern="1200" dirty="0" smtClean="0">
                <a:solidFill>
                  <a:srgbClr val="0B49CB"/>
                </a:solidFill>
                <a:latin typeface="Abadi" panose="020B0604020104020204" pitchFamily="34" charset="0"/>
                <a:ea typeface="+mj-ea"/>
                <a:cs typeface="+mj-cs"/>
              </a:rPr>
              <a:t>Site</a:t>
            </a:r>
          </a:p>
          <a:p>
            <a:pPr>
              <a:spcAft>
                <a:spcPts val="600"/>
              </a:spcAft>
            </a:pPr>
            <a:endParaRPr lang="en-US" sz="3200" dirty="0">
              <a:solidFill>
                <a:srgbClr val="0B49CB"/>
              </a:solidFill>
              <a:latin typeface="Abadi" panose="020B0604020104020204" pitchFamily="34" charset="0"/>
              <a:ea typeface="+mj-ea"/>
              <a:cs typeface="+mj-cs"/>
            </a:endParaRPr>
          </a:p>
        </p:txBody>
      </p:sp>
      <p:sp>
        <p:nvSpPr>
          <p:cNvPr id="13" name="sketch line">
            <a:extLst>
              <a:ext uri="{FF2B5EF4-FFF2-40B4-BE49-F238E27FC236}">
                <a16:creationId xmlns="" xmlns:a16="http://schemas.microsoft.com/office/drawing/2014/main" id="{5E107275-3853-46FD-A241-DE4355A4267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 xmlns:a16="http://schemas.microsoft.com/office/drawing/2014/main" id="{5E39A796-BE83-48B1-B33F-35C4A32AAB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 xmlns:a16="http://schemas.microsoft.com/office/drawing/2014/main" id="{72F84B47-E267-4194-8194-831DB7B554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 xmlns:a16="http://schemas.microsoft.com/office/drawing/2014/main" id="{287F69AB-2350-44E3-9076-00265B93F3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 xmlns:a16="http://schemas.microsoft.com/office/drawing/2014/main" id="{D70652AA-1C81-481C-856B-90371437540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 xmlns:a16="http://schemas.microsoft.com/office/drawing/2014/main" id="{A2FF99B6-37BA-4650-B01D-799F02E31EB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 xmlns:a16="http://schemas.microsoft.com/office/drawing/2014/main" id="{3EA7D759-6BEF-4CBD-A325-BCFA77832B3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 xmlns:a16="http://schemas.microsoft.com/office/drawing/2014/main" id="{317405EC-53E3-473A-8B42-B9475D057B6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 xmlns:a16="http://schemas.microsoft.com/office/drawing/2014/main" id="{C03F2370-11B5-4E16-8AE5-B4854408B40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 xmlns:a16="http://schemas.microsoft.com/office/drawing/2014/main" id="{287F69AB-2350-44E3-9076-00265B93F3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 xmlns:a16="http://schemas.microsoft.com/office/drawing/2014/main" id="{D70652AA-1C81-481C-856B-90371437540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 xmlns:a16="http://schemas.microsoft.com/office/drawing/2014/main" id="{A2FF99B6-37BA-4650-B01D-799F02E31EB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 xmlns:a16="http://schemas.microsoft.com/office/drawing/2014/main" id="{3EA7D759-6BEF-4CBD-A325-BCFA77832B3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 xmlns:a16="http://schemas.microsoft.com/office/drawing/2014/main" id="{317405EC-53E3-473A-8B42-B9475D057B6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 xmlns:a16="http://schemas.microsoft.com/office/drawing/2014/main" id="{C03F2370-11B5-4E16-8AE5-B4854408B40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 xmlns:a16="http://schemas.microsoft.com/office/drawing/2014/main" id="{131BAD53-4E89-4F62-BBB7-26359763ED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 xmlns:a16="http://schemas.microsoft.com/office/drawing/2014/main" id="{62756DA2-40EB-4C6F-B962-5822FFB54F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 xmlns:a16="http://schemas.microsoft.com/office/drawing/2014/main" id="{287F69AB-2350-44E3-9076-00265B93F3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 xmlns:a16="http://schemas.microsoft.com/office/drawing/2014/main" id="{D70652AA-1C81-481C-856B-90371437540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 xmlns:a16="http://schemas.microsoft.com/office/drawing/2014/main" id="{A2FF99B6-37BA-4650-B01D-799F02E31EB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 xmlns:a16="http://schemas.microsoft.com/office/drawing/2014/main" id="{3EA7D759-6BEF-4CBD-A325-BCFA77832B3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 xmlns:a16="http://schemas.microsoft.com/office/drawing/2014/main" id="{317405EC-53E3-473A-8B42-B9475D057B6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 xmlns:a16="http://schemas.microsoft.com/office/drawing/2014/main" id="{C03F2370-11B5-4E16-8AE5-B4854408B40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 xmlns:a16="http://schemas.microsoft.com/office/drawing/2014/main" id="{F170E346-B98B-43A6-A4DA-D36FF63284B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 xmlns:a16="http://schemas.microsoft.com/office/drawing/2014/main" id="{2550BE34-C2B8-49B8-8519-67A8CAD51AE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 xmlns:a16="http://schemas.microsoft.com/office/drawing/2014/main" id="{A7457DD9-5A45-400A-AB4B-4B4EDECA25F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 xmlns:a16="http://schemas.microsoft.com/office/drawing/2014/main" id="{441CF7D6-A660-431A-B0BB-140A0D5556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 xmlns:a16="http://schemas.microsoft.com/office/drawing/2014/main" id="{0570A85B-3810-4F95-97B0-CBF4CCDB38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https://github.com/bigayass/Falcon9Prediction/blob/master/Data%20Collection%20API.ipynb</a:t>
            </a:r>
            <a:endParaRPr lang="en-US" dirty="0"/>
          </a:p>
          <a:p>
            <a:endParaRPr lang="en-US" dirty="0"/>
          </a:p>
        </p:txBody>
      </p:sp>
      <p:sp>
        <p:nvSpPr>
          <p:cNvPr id="4" name="Title 1">
            <a:extLst>
              <a:ext uri="{FF2B5EF4-FFF2-40B4-BE49-F238E27FC236}">
                <a16:creationId xmlns=""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https://github.com/bigayass/Falcon9Prediction/blob/master/Data%20Collection%20with%20Web%20Scraping.ipynb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155be751-a274-42e8-93fb-f39d3b9bccc8"/>
    <ds:schemaRef ds:uri="http://schemas.microsoft.com/office/2006/metadata/properties"/>
    <ds:schemaRef ds:uri="http://schemas.microsoft.com/office/infopath/2007/PartnerControls"/>
    <ds:schemaRef ds:uri="f80a141d-92ca-4d3d-9308-f7e7b1d44ce8"/>
    <ds:schemaRef ds:uri="http://purl.org/dc/terms/"/>
    <ds:schemaRef ds:uri="http://schemas.microsoft.com/office/2006/documentManagement/types"/>
    <ds:schemaRef ds:uri="http://purl.org/dc/elements/1.1/"/>
    <ds:schemaRef ds:uri="http://www.w3.org/XML/1998/namespace"/>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1449</TotalTime>
  <Words>1589</Words>
  <Application>Microsoft Office PowerPoint</Application>
  <PresentationFormat>Grand écran</PresentationFormat>
  <Paragraphs>205</Paragraphs>
  <Slides>46</Slides>
  <Notes>3</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SF Pro</vt:lpstr>
      <vt:lpstr>Custom Design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Compte Microsoft</cp:lastModifiedBy>
  <cp:revision>207</cp:revision>
  <dcterms:created xsi:type="dcterms:W3CDTF">2021-04-29T18:58:34Z</dcterms:created>
  <dcterms:modified xsi:type="dcterms:W3CDTF">2022-11-27T11:43:31Z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